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66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4"/>
    <p:restoredTop sz="94659"/>
  </p:normalViewPr>
  <p:slideViewPr>
    <p:cSldViewPr snapToGrid="0">
      <p:cViewPr varScale="1">
        <p:scale>
          <a:sx n="80" d="100"/>
          <a:sy n="80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F3EC-4154-F4C0-35B6-486D7741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63F63-6DF6-7150-10E4-65E925066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9DAFD-6A1A-2350-8487-5F106AC7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67C2-D8EE-B2FD-D510-B11B380B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7D40E-B4CB-A685-B2E5-E781021C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4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8F6C-5356-583A-1A82-7A654B9C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F05BE-7B81-CDC9-B06E-DD811D48F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284FB-9A91-3FA2-98CC-2BB43C9D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262BC-E727-515D-9339-098ECD47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A7FBE-E64A-07D6-86FA-8DD6ED75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C9109-6704-05DA-9190-8DB519CC9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9E0DB-2E4B-AD8D-2D94-AC4174D14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14DF7-843B-D038-D424-CD4CDAD3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EF11B-4441-98C7-281E-CA0F861A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AE648-159B-9B11-DFB1-960CA681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4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F256-325F-1DC4-B4BB-319163C0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5DEDA-3D7C-0472-BC8E-9D7302667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  <a:lvl2pPr>
              <a:defRPr baseline="0">
                <a:latin typeface="Times New Roman" panose="02020603050405020304" pitchFamily="18" charset="0"/>
              </a:defRPr>
            </a:lvl2pPr>
            <a:lvl3pPr>
              <a:defRPr baseline="0">
                <a:latin typeface="Times New Roman" panose="02020603050405020304" pitchFamily="18" charset="0"/>
              </a:defRPr>
            </a:lvl3pPr>
            <a:lvl4pPr>
              <a:defRPr baseline="0">
                <a:latin typeface="Times New Roman" panose="02020603050405020304" pitchFamily="18" charset="0"/>
              </a:defRPr>
            </a:lvl4pPr>
            <a:lvl5pPr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C72FF-271C-EBEB-9F75-366DC5ED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FACC2-C789-544F-AD85-B4D7330E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E401-B3DF-C7C1-029B-CF38AE17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3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C7FD-1153-5D8C-2549-7546660B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FBE36-BBFD-E354-68B5-D568597D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930A-9082-4758-C445-5BD1B8B9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2CD35-E788-2DAF-B74B-D0709A41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AC601-8CB9-2850-58CE-6C88FC03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8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D73-513A-B9B4-7CB3-EF229DA3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EC8C0-476B-4322-3CDF-8931BDDBC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F61E1-6104-67A5-283A-7D5223E57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A9B43-7250-423E-76E3-C28E1494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E9CE3-85C3-BF65-7CD3-5D21C729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C16DA-9246-577E-C48A-B81F4248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5777-7DE2-5892-F1EE-E1C3F298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34EC0-EAE7-1A23-2C9D-F3E6DF8C9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A0842-E6FB-C46B-9581-46127E338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E58F0-8750-7C18-C2CD-75B272CA0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69200-99CF-C2AE-F49F-BA3E87132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8FA34-8326-00CF-99B9-23AEAF75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230AA-F0DA-8A29-4356-413FECEB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9551D-650E-2047-4B74-93C72975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6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FFA6-4061-13C6-A9AE-C6CF1450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BD242-9AAF-8E22-4BDA-490A65C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6669D-17F1-AE74-14D9-F51C215B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129B4-4E13-3D95-5EAB-40FA099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5DAA8-8E55-C93F-C677-AB73C3B7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20BA5-1F1F-9403-8FB6-566F5576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CD479-13D1-5F9A-B5D0-F23C5C4E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2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C4A2-01CE-C569-01D9-261F8DA7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EF9B-E67A-E0DB-3728-973F33BD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3EE2A-E3BD-11B6-4293-14E068817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C6B92-0D43-7B39-E6A9-C662FBFD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12D5C-0A7A-5589-AD7F-7185BA4CA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D99A4-B43D-5D2C-F718-3FD1DF64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9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A6A3-0EA2-4268-7ED4-6CEF9F877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EFB74-2924-9B7C-EB2E-5600C4951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640BB-D05D-1345-E2AD-D9B594A6F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EFEE7-ED95-3613-E1EA-E7755209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AEB4B-75E8-543E-125D-B0A78322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814C0-02E8-3F2F-D441-71322FB4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1AB7A-600F-5384-6910-BFEA8849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965B7-44DE-964D-3E1A-DA69FC592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4B6E5-A1D5-7F65-CFB7-D70EDB7EC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C3FE8-6604-234B-9B3F-3C228F4309D0}" type="datetimeFigureOut">
              <a:rPr lang="en-US" smtClean="0"/>
              <a:t>12/16/25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3ACA4-A983-17D0-43B0-BEA7C3965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0F3AC-4F00-9B25-708D-0E2688699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B3EA8E-98FB-6F47-9477-2E86E34A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0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4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621CDEC-047F-D105-DD84-42A0E5D47E65}"/>
              </a:ext>
            </a:extLst>
          </p:cNvPr>
          <p:cNvSpPr txBox="1">
            <a:spLocks/>
          </p:cNvSpPr>
          <p:nvPr/>
        </p:nvSpPr>
        <p:spPr>
          <a:xfrm>
            <a:off x="1322866" y="408415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Gavin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Lucsik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D1B736-6AA0-E0B0-F7A7-C912FBF4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28" y="2527095"/>
            <a:ext cx="10436942" cy="13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1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5265-DEC5-C255-69D1-D733416E6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97" y="-121572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 descr="A diagram of a blue circle with red and yellow lines&#10;&#10;Description automatically generated">
            <a:extLst>
              <a:ext uri="{FF2B5EF4-FFF2-40B4-BE49-F238E27FC236}">
                <a16:creationId xmlns:a16="http://schemas.microsoft.com/office/drawing/2014/main" id="{9DACD84E-2B80-2E18-D7FE-15FA3039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819" y="1821819"/>
            <a:ext cx="2795212" cy="2710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CCCDD-44A0-193E-7242-EB40AE2F8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57" y="1415938"/>
            <a:ext cx="2313596" cy="435126"/>
          </a:xfrm>
          <a:prstGeom prst="rect">
            <a:avLst/>
          </a:prstGeom>
        </p:spPr>
      </p:pic>
      <p:pic>
        <p:nvPicPr>
          <p:cNvPr id="9" name="Picture 8" descr="A graph of a diamond shape&#10;&#10;Description automatically generated">
            <a:extLst>
              <a:ext uri="{FF2B5EF4-FFF2-40B4-BE49-F238E27FC236}">
                <a16:creationId xmlns:a16="http://schemas.microsoft.com/office/drawing/2014/main" id="{9BCBFFB7-4EBA-E6AC-22D9-E7B19E7E6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395" y="4269300"/>
            <a:ext cx="2055382" cy="2079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A12A29-188B-D84F-5682-B5CC54AD5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644" y="1297063"/>
            <a:ext cx="2090096" cy="554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5B14B-AC19-A3B6-2275-0A17F953F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232" y="1386693"/>
            <a:ext cx="1893386" cy="43512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1D8875D-731D-5D46-12AF-8C15057E04B6}"/>
              </a:ext>
            </a:extLst>
          </p:cNvPr>
          <p:cNvSpPr txBox="1">
            <a:spLocks/>
          </p:cNvSpPr>
          <p:nvPr/>
        </p:nvSpPr>
        <p:spPr>
          <a:xfrm>
            <a:off x="7946049" y="558188"/>
            <a:ext cx="3914137" cy="871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{non-conservative}</a:t>
            </a:r>
          </a:p>
        </p:txBody>
      </p:sp>
      <p:pic>
        <p:nvPicPr>
          <p:cNvPr id="17" name="Picture 16" descr="A diagram of a circle with a red and blue circle&#10;&#10;Description automatically generated with medium confidence">
            <a:extLst>
              <a:ext uri="{FF2B5EF4-FFF2-40B4-BE49-F238E27FC236}">
                <a16:creationId xmlns:a16="http://schemas.microsoft.com/office/drawing/2014/main" id="{7094C818-7BF4-0AE8-4807-36AFEBF6A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129" y="2110496"/>
            <a:ext cx="2397239" cy="2340548"/>
          </a:xfrm>
          <a:prstGeom prst="rect">
            <a:avLst/>
          </a:prstGeom>
        </p:spPr>
      </p:pic>
      <p:pic>
        <p:nvPicPr>
          <p:cNvPr id="18" name="Picture 17" descr="A black circle in orange and yellow squares&#10;&#10;Description automatically generated">
            <a:extLst>
              <a:ext uri="{FF2B5EF4-FFF2-40B4-BE49-F238E27FC236}">
                <a16:creationId xmlns:a16="http://schemas.microsoft.com/office/drawing/2014/main" id="{BF7BB25C-9923-30F9-7C2A-F34712B23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159" y="2509197"/>
            <a:ext cx="2030779" cy="1711508"/>
          </a:xfrm>
          <a:prstGeom prst="rect">
            <a:avLst/>
          </a:prstGeom>
        </p:spPr>
      </p:pic>
      <p:pic>
        <p:nvPicPr>
          <p:cNvPr id="7" name="Picture 6" descr="A diagram of a nuclear explosion&#10;&#10;Description automatically generated with medium confidence">
            <a:extLst>
              <a:ext uri="{FF2B5EF4-FFF2-40B4-BE49-F238E27FC236}">
                <a16:creationId xmlns:a16="http://schemas.microsoft.com/office/drawing/2014/main" id="{21CFE6D9-7B27-6AA1-4A79-CB924EC912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6124" y="4122815"/>
            <a:ext cx="2736256" cy="2643815"/>
          </a:xfrm>
          <a:prstGeom prst="rect">
            <a:avLst/>
          </a:prstGeom>
        </p:spPr>
      </p:pic>
      <p:pic>
        <p:nvPicPr>
          <p:cNvPr id="19" name="Picture 18" descr="A red and yellow chart with black dots&#10;&#10;Description automatically generated">
            <a:extLst>
              <a:ext uri="{FF2B5EF4-FFF2-40B4-BE49-F238E27FC236}">
                <a16:creationId xmlns:a16="http://schemas.microsoft.com/office/drawing/2014/main" id="{DFCDD892-88DF-B18E-AB2A-80F6777E95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158" y="4388136"/>
            <a:ext cx="2139253" cy="1802927"/>
          </a:xfrm>
          <a:prstGeom prst="rect">
            <a:avLst/>
          </a:prstGeom>
        </p:spPr>
      </p:pic>
      <p:pic>
        <p:nvPicPr>
          <p:cNvPr id="20" name="Picture 1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EA87B28-04AB-3790-ABEA-015A042930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2860" y="4109946"/>
            <a:ext cx="2422386" cy="2340549"/>
          </a:xfrm>
          <a:prstGeom prst="rect">
            <a:avLst/>
          </a:prstGeom>
        </p:spPr>
      </p:pic>
      <p:pic>
        <p:nvPicPr>
          <p:cNvPr id="22" name="Picture 21" descr="A grid with numbers and symbols&#10;&#10;Description automatically generated">
            <a:extLst>
              <a:ext uri="{FF2B5EF4-FFF2-40B4-BE49-F238E27FC236}">
                <a16:creationId xmlns:a16="http://schemas.microsoft.com/office/drawing/2014/main" id="{FCED5D6D-7C3E-E55B-4C4F-CB814ED0FA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3054" y="2282666"/>
            <a:ext cx="1978723" cy="193803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885ABB-74EC-4CB7-7553-8DA94216E76F}"/>
              </a:ext>
            </a:extLst>
          </p:cNvPr>
          <p:cNvCxnSpPr>
            <a:cxnSpLocks/>
          </p:cNvCxnSpPr>
          <p:nvPr/>
        </p:nvCxnSpPr>
        <p:spPr>
          <a:xfrm>
            <a:off x="3763929" y="1644094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35D438-DCE9-8ADF-AEA1-258592C19C96}"/>
              </a:ext>
            </a:extLst>
          </p:cNvPr>
          <p:cNvCxnSpPr>
            <a:cxnSpLocks/>
          </p:cNvCxnSpPr>
          <p:nvPr/>
        </p:nvCxnSpPr>
        <p:spPr>
          <a:xfrm>
            <a:off x="7320405" y="1644094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8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D944D-CD9F-7C1E-CFDA-94065FDC2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Questions </a:t>
            </a:r>
            <a:r>
              <a:rPr lang="en-US" dirty="0" err="1"/>
              <a:t>resevoir</a:t>
            </a:r>
            <a:endParaRPr lang="en-US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2B65A4D-66C5-9548-4235-B29A2645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353" y="562699"/>
            <a:ext cx="8825734" cy="5732602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59C7832-360A-D5A8-13CA-C013EF5D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25" y="-22660"/>
            <a:ext cx="3372153" cy="3319463"/>
          </a:xfrm>
          <a:prstGeom prst="rect">
            <a:avLst/>
          </a:prstGeom>
        </p:spPr>
      </p:pic>
      <p:pic>
        <p:nvPicPr>
          <p:cNvPr id="10" name="Picture 9" descr="A blue and red fractal&#10;&#10;Description automatically generated">
            <a:extLst>
              <a:ext uri="{FF2B5EF4-FFF2-40B4-BE49-F238E27FC236}">
                <a16:creationId xmlns:a16="http://schemas.microsoft.com/office/drawing/2014/main" id="{FFD6F202-AC87-4080-F7E4-369754C8A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487" y="3111910"/>
            <a:ext cx="3418512" cy="3389825"/>
          </a:xfrm>
          <a:prstGeom prst="rect">
            <a:avLst/>
          </a:prstGeom>
        </p:spPr>
      </p:pic>
      <p:pic>
        <p:nvPicPr>
          <p:cNvPr id="12" name="Picture 11" descr="A black and white image of a circle&#10;&#10;Description automatically generated">
            <a:extLst>
              <a:ext uri="{FF2B5EF4-FFF2-40B4-BE49-F238E27FC236}">
                <a16:creationId xmlns:a16="http://schemas.microsoft.com/office/drawing/2014/main" id="{9C96EFF6-D104-0E89-A695-91E43C326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269" y="0"/>
            <a:ext cx="3096730" cy="31119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7AAC30-A1BA-7EF5-EED4-078912659BA5}"/>
              </a:ext>
            </a:extLst>
          </p:cNvPr>
          <p:cNvSpPr txBox="1"/>
          <p:nvPr/>
        </p:nvSpPr>
        <p:spPr>
          <a:xfrm>
            <a:off x="3374269" y="6107433"/>
            <a:ext cx="4888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glucsik</a:t>
            </a:r>
            <a:endParaRPr lang="en-US" sz="2800" dirty="0"/>
          </a:p>
        </p:txBody>
      </p:sp>
      <p:pic>
        <p:nvPicPr>
          <p:cNvPr id="5122" name="Picture 2" descr="Github Logo PNG Vectors Free Download">
            <a:extLst>
              <a:ext uri="{FF2B5EF4-FFF2-40B4-BE49-F238E27FC236}">
                <a16:creationId xmlns:a16="http://schemas.microsoft.com/office/drawing/2014/main" id="{3DA2AAB0-F433-21C5-EB40-4ECF789F0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31" y="5914147"/>
            <a:ext cx="764656" cy="7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70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B15B-C624-8888-F3E0-ADDDDBBF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6" y="-234517"/>
            <a:ext cx="10515600" cy="1325563"/>
          </a:xfrm>
        </p:spPr>
        <p:txBody>
          <a:bodyPr/>
          <a:lstStyle/>
          <a:p>
            <a:r>
              <a:rPr lang="en-US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1603-5E98-267E-03A3-7ABA232C0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26" y="797655"/>
            <a:ext cx="5675574" cy="474452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Fractals are purely mathematical objects, in which some pattern is iterated.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not often studied in physical contexts. However, they are sometimes imbued with physical properties…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1966 Mar Kac introduced the ‘Fractal drum’, a fractal that exhibits drum-like eigenmodes (Simonsen et al., 2023)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2014 the Koch snowflake was used as a ‘table’ to simulate a billiard collisions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(Lapidus &amp; Niemeyer, 2014). </a:t>
            </a: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7FD00-3748-0CA0-4588-008428EBDE7C}"/>
              </a:ext>
            </a:extLst>
          </p:cNvPr>
          <p:cNvSpPr txBox="1"/>
          <p:nvPr/>
        </p:nvSpPr>
        <p:spPr>
          <a:xfrm>
            <a:off x="279440" y="5911574"/>
            <a:ext cx="90876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Lapidus, M. L., &amp; Niemeyer, R. G. (2014, March 23). </a:t>
            </a:r>
            <a:r>
              <a:rPr lang="en-US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current state of Fractal Billiards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	https://</a:t>
            </a:r>
            <a:r>
              <a:rPr lang="en-US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/10.48550/arXiv.1210.0282 </a:t>
            </a:r>
          </a:p>
          <a:p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Simonsen, V. P., Hale, N., &amp; Simonsen, I. (2023, September 24). </a:t>
            </a:r>
            <a:r>
              <a:rPr lang="en-US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Eigenmodes of fractal drums: A numerical student experiment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arXiv.org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	https://</a:t>
            </a:r>
            <a:r>
              <a:rPr lang="en-US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/10.48550/arXiv.2309.13613 </a:t>
            </a:r>
          </a:p>
          <a:p>
            <a:endParaRPr lang="en-US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he Koch snowflake | NRICH">
            <a:extLst>
              <a:ext uri="{FF2B5EF4-FFF2-40B4-BE49-F238E27FC236}">
                <a16:creationId xmlns:a16="http://schemas.microsoft.com/office/drawing/2014/main" id="{5AC10598-1C99-1D95-E568-5CFD129A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87" y="0"/>
            <a:ext cx="5352237" cy="37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circular object&#10;&#10;Description automatically generated">
            <a:extLst>
              <a:ext uri="{FF2B5EF4-FFF2-40B4-BE49-F238E27FC236}">
                <a16:creationId xmlns:a16="http://schemas.microsoft.com/office/drawing/2014/main" id="{996438B0-5B06-F1BD-5F84-02D84C7B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86" y="3716571"/>
            <a:ext cx="5352237" cy="208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CEEC-7C7E-BEAF-8FFC-E4793C16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50858"/>
            <a:ext cx="10515600" cy="1325563"/>
          </a:xfrm>
        </p:spPr>
        <p:txBody>
          <a:bodyPr/>
          <a:lstStyle/>
          <a:p>
            <a:r>
              <a:rPr lang="en-US" dirty="0"/>
              <a:t>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72213-2C0B-AAC8-9A15-BE917415B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946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 of a Julia Set:</a:t>
            </a:r>
          </a:p>
          <a:p>
            <a:pPr marL="0" indent="0">
              <a:buNone/>
            </a:pPr>
            <a:r>
              <a:rPr lang="en-US" dirty="0"/>
              <a:t>for a map,			    , </a:t>
            </a:r>
          </a:p>
        </p:txBody>
      </p:sp>
      <p:pic>
        <p:nvPicPr>
          <p:cNvPr id="10" name="Picture 9" descr="A red and yellow chart with black dots&#10;&#10;Description automatically generated">
            <a:extLst>
              <a:ext uri="{FF2B5EF4-FFF2-40B4-BE49-F238E27FC236}">
                <a16:creationId xmlns:a16="http://schemas.microsoft.com/office/drawing/2014/main" id="{BE9FA450-2243-769E-B2E8-F5BBDAD5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97" y="4172659"/>
            <a:ext cx="3063983" cy="2582274"/>
          </a:xfrm>
          <a:prstGeom prst="rect">
            <a:avLst/>
          </a:prstGeom>
        </p:spPr>
      </p:pic>
      <p:pic>
        <p:nvPicPr>
          <p:cNvPr id="12" name="Picture 11" descr="A black circle in orange and yellow squares&#10;&#10;Description automatically generated">
            <a:extLst>
              <a:ext uri="{FF2B5EF4-FFF2-40B4-BE49-F238E27FC236}">
                <a16:creationId xmlns:a16="http://schemas.microsoft.com/office/drawing/2014/main" id="{CE1374E2-9975-72B9-8769-3F7E4F8C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14" y="4172658"/>
            <a:ext cx="3063983" cy="2582275"/>
          </a:xfrm>
          <a:prstGeom prst="rect">
            <a:avLst/>
          </a:prstGeom>
        </p:spPr>
      </p:pic>
      <p:pic>
        <p:nvPicPr>
          <p:cNvPr id="14" name="Picture 13" descr="A red and yellow chart with black dots&#10;&#10;Description automatically generated">
            <a:extLst>
              <a:ext uri="{FF2B5EF4-FFF2-40B4-BE49-F238E27FC236}">
                <a16:creationId xmlns:a16="http://schemas.microsoft.com/office/drawing/2014/main" id="{7C6840F3-7158-4513-ECEB-E57F28C6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679" y="4172658"/>
            <a:ext cx="3063984" cy="2582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E67A7E-9FD6-4DAF-0D4F-A396091C7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29844"/>
            <a:ext cx="6626990" cy="16105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1492B2-D448-A389-B238-A6857C424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888" y="1395331"/>
            <a:ext cx="2313596" cy="435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50EF2E-9341-3191-B7E2-C0243F2A4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703" y="2610903"/>
            <a:ext cx="2044701" cy="5419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8FA47C-4B59-C5B5-6D7F-F14E9857B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0324" y="1981845"/>
            <a:ext cx="2044700" cy="4699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AF63317-8C61-E9A2-1AFA-CEE3A4C4EA7C}"/>
              </a:ext>
            </a:extLst>
          </p:cNvPr>
          <p:cNvSpPr txBox="1">
            <a:spLocks/>
          </p:cNvSpPr>
          <p:nvPr/>
        </p:nvSpPr>
        <p:spPr>
          <a:xfrm>
            <a:off x="8706927" y="2783975"/>
            <a:ext cx="4226946" cy="108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{non-conservative}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DA61D6E-79C2-A198-3E62-543DFF5E0E63}"/>
              </a:ext>
            </a:extLst>
          </p:cNvPr>
          <p:cNvSpPr txBox="1">
            <a:spLocks/>
          </p:cNvSpPr>
          <p:nvPr/>
        </p:nvSpPr>
        <p:spPr>
          <a:xfrm>
            <a:off x="7965054" y="662031"/>
            <a:ext cx="4486783" cy="1264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Using the ‘escape time’ of points z, we can define U such that</a:t>
            </a:r>
          </a:p>
        </p:txBody>
      </p:sp>
    </p:spTree>
    <p:extLst>
      <p:ext uri="{BB962C8B-B14F-4D97-AF65-F5344CB8AC3E}">
        <p14:creationId xmlns:p14="http://schemas.microsoft.com/office/powerpoint/2010/main" val="32290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1DB6EC-08AA-2068-7B87-B4CA2451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123"/>
            <a:ext cx="8778240" cy="6340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9CF9E8-CB83-E077-546C-85D0B065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2480"/>
            <a:ext cx="6176253" cy="292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8A0EF3-5D7A-D103-7319-AD712050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3" y="-192936"/>
            <a:ext cx="10515600" cy="1325563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670781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11CB913-CC3A-C082-AD9B-755AFAA2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76" y="1024379"/>
            <a:ext cx="5273045" cy="5094902"/>
          </a:xfrm>
          <a:prstGeom prst="rect">
            <a:avLst/>
          </a:prstGeom>
        </p:spPr>
      </p:pic>
      <p:pic>
        <p:nvPicPr>
          <p:cNvPr id="22" name="Picture 21" descr="A diagram of a circle with a red and blue circle&#10;&#10;Description automatically generated with medium confidence">
            <a:extLst>
              <a:ext uri="{FF2B5EF4-FFF2-40B4-BE49-F238E27FC236}">
                <a16:creationId xmlns:a16="http://schemas.microsoft.com/office/drawing/2014/main" id="{9506C11B-B3B1-33D1-5222-C448FBDD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023" y="1024379"/>
            <a:ext cx="5218308" cy="5094902"/>
          </a:xfrm>
          <a:prstGeom prst="rect">
            <a:avLst/>
          </a:prstGeom>
        </p:spPr>
      </p:pic>
      <p:pic>
        <p:nvPicPr>
          <p:cNvPr id="9" name="Picture 8" descr="A graph of a diamond shape&#10;&#10;Description automatically generated">
            <a:extLst>
              <a:ext uri="{FF2B5EF4-FFF2-40B4-BE49-F238E27FC236}">
                <a16:creationId xmlns:a16="http://schemas.microsoft.com/office/drawing/2014/main" id="{15F9E722-6217-ECCF-4C53-F2017BC8A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1348"/>
            <a:ext cx="3595500" cy="36368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D49F836-A905-4172-258D-D838131C0338}"/>
              </a:ext>
            </a:extLst>
          </p:cNvPr>
          <p:cNvSpPr txBox="1"/>
          <p:nvPr/>
        </p:nvSpPr>
        <p:spPr>
          <a:xfrm>
            <a:off x="4785358" y="1091108"/>
            <a:ext cx="5059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</a:rPr>
              <a:t>Define inner structure of Bas(p)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4B634-F706-365B-8651-A93ED05E652E}"/>
              </a:ext>
            </a:extLst>
          </p:cNvPr>
          <p:cNvSpPr txBox="1"/>
          <p:nvPr/>
        </p:nvSpPr>
        <p:spPr>
          <a:xfrm>
            <a:off x="0" y="1120310"/>
            <a:ext cx="3744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</a:rPr>
              <a:t>Define Vector Field of U</a:t>
            </a:r>
          </a:p>
        </p:txBody>
      </p:sp>
    </p:spTree>
    <p:extLst>
      <p:ext uri="{BB962C8B-B14F-4D97-AF65-F5344CB8AC3E}">
        <p14:creationId xmlns:p14="http://schemas.microsoft.com/office/powerpoint/2010/main" val="342965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clear explosion&#10;&#10;Description automatically generated with medium confidence">
            <a:extLst>
              <a:ext uri="{FF2B5EF4-FFF2-40B4-BE49-F238E27FC236}">
                <a16:creationId xmlns:a16="http://schemas.microsoft.com/office/drawing/2014/main" id="{8160CA40-4BF3-28EF-F685-E987ADF0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04" y="497676"/>
            <a:ext cx="6582713" cy="6360324"/>
          </a:xfrm>
          <a:prstGeom prst="rect">
            <a:avLst/>
          </a:prstGeom>
        </p:spPr>
      </p:pic>
      <p:pic>
        <p:nvPicPr>
          <p:cNvPr id="5" name="Picture 4" descr="A diagram of a blue circle with red and yellow lines&#10;&#10;Description automatically generated">
            <a:extLst>
              <a:ext uri="{FF2B5EF4-FFF2-40B4-BE49-F238E27FC236}">
                <a16:creationId xmlns:a16="http://schemas.microsoft.com/office/drawing/2014/main" id="{900D3086-3786-AF4C-D3DF-EB816D90C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05" y="497676"/>
            <a:ext cx="6559776" cy="6360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D9976-340D-F403-53D7-E31CB6AD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08" y="-165106"/>
            <a:ext cx="10515600" cy="1325563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1C56A5-163F-2A75-F133-249A790B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98347"/>
            <a:ext cx="1504026" cy="3986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13A0584-86EF-BF97-E042-CAF89A3C0E7E}"/>
              </a:ext>
            </a:extLst>
          </p:cNvPr>
          <p:cNvSpPr txBox="1">
            <a:spLocks/>
          </p:cNvSpPr>
          <p:nvPr/>
        </p:nvSpPr>
        <p:spPr>
          <a:xfrm>
            <a:off x="5161626" y="133443"/>
            <a:ext cx="4226946" cy="108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 is certainly true, energy is not conserved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810B4B6-2DA5-FC26-305C-8BFD9F0464E2}"/>
              </a:ext>
            </a:extLst>
          </p:cNvPr>
          <p:cNvSpPr txBox="1">
            <a:spLocks/>
          </p:cNvSpPr>
          <p:nvPr/>
        </p:nvSpPr>
        <p:spPr>
          <a:xfrm>
            <a:off x="5021705" y="5793524"/>
            <a:ext cx="4226946" cy="108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White</a:t>
            </a:r>
          </a:p>
          <a:p>
            <a:r>
              <a:rPr lang="en-US" sz="2400" dirty="0"/>
              <a:t>Black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75762A-24D1-EE91-DFE3-D277AFB9B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930" y="6012919"/>
            <a:ext cx="815775" cy="64699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689342-C1A2-1AED-6D7D-B803D78C8D9C}"/>
              </a:ext>
            </a:extLst>
          </p:cNvPr>
          <p:cNvSpPr txBox="1">
            <a:spLocks/>
          </p:cNvSpPr>
          <p:nvPr/>
        </p:nvSpPr>
        <p:spPr>
          <a:xfrm>
            <a:off x="7054079" y="817733"/>
            <a:ext cx="1570872" cy="907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Trivial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40C1AE-DBFC-E795-F9BA-A787A0622E09}"/>
              </a:ext>
            </a:extLst>
          </p:cNvPr>
          <p:cNvSpPr txBox="1">
            <a:spLocks/>
          </p:cNvSpPr>
          <p:nvPr/>
        </p:nvSpPr>
        <p:spPr>
          <a:xfrm>
            <a:off x="2133033" y="852146"/>
            <a:ext cx="1874328" cy="907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Non-Trivial</a:t>
            </a:r>
          </a:p>
        </p:txBody>
      </p:sp>
    </p:spTree>
    <p:extLst>
      <p:ext uri="{BB962C8B-B14F-4D97-AF65-F5344CB8AC3E}">
        <p14:creationId xmlns:p14="http://schemas.microsoft.com/office/powerpoint/2010/main" val="169365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AFF9-8ED2-5967-0575-15B9F6F6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51" y="20068"/>
            <a:ext cx="10515600" cy="1325563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1DB708-8DF5-8039-943D-A92FF3F53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83" y="1006646"/>
            <a:ext cx="5940687" cy="58513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3E1CF9-300C-E2B8-5777-74FD292DE1ED}"/>
              </a:ext>
            </a:extLst>
          </p:cNvPr>
          <p:cNvSpPr txBox="1"/>
          <p:nvPr/>
        </p:nvSpPr>
        <p:spPr>
          <a:xfrm>
            <a:off x="234351" y="73908"/>
            <a:ext cx="3872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Julia Sets on Closed Loop: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1A750F-A54E-5C8C-A0E3-EC890428F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3007"/>
            <a:ext cx="5029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9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315AD6-56D0-4C15-0AB4-3F398E13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53007"/>
            <a:ext cx="5029200" cy="52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0FB0D-F82D-71DA-6C92-38DF3E92F0A7}"/>
              </a:ext>
            </a:extLst>
          </p:cNvPr>
          <p:cNvSpPr txBox="1"/>
          <p:nvPr/>
        </p:nvSpPr>
        <p:spPr>
          <a:xfrm>
            <a:off x="234351" y="73908"/>
            <a:ext cx="35487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</a:rPr>
              <a:t>Trajectories throughout a closed loop: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86479-1526-B3D2-4D27-074034C1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124" y="1041056"/>
            <a:ext cx="5905752" cy="58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33C5-384D-AA13-826E-3A76C602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96" y="0"/>
            <a:ext cx="10515600" cy="1325563"/>
          </a:xfrm>
        </p:spPr>
        <p:txBody>
          <a:bodyPr/>
          <a:lstStyle/>
          <a:p>
            <a:r>
              <a:rPr lang="en-US" dirty="0"/>
              <a:t>Physical analogues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378AE-0428-CBF3-5811-95AFB9EF2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96" y="1253331"/>
            <a:ext cx="61769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particle trapped in a highly compressible fluid, subject to aperiodic forces.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Hurricanes, Tornados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Energy is ‘lost’ as heat and sound, and can be modeled as a non-conservative interaction, hence chaotic motion.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6" name="Picture 4" descr="Why does the United States have the most tornadoes in the world? Scientists  find new answers. | NSF - U.S. National Science Foundation">
            <a:extLst>
              <a:ext uri="{FF2B5EF4-FFF2-40B4-BE49-F238E27FC236}">
                <a16:creationId xmlns:a16="http://schemas.microsoft.com/office/drawing/2014/main" id="{1A1DFF10-DE35-836A-64FC-A2788679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95" y="3758636"/>
            <a:ext cx="5568005" cy="32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w-pressure area - Wikipedia">
            <a:extLst>
              <a:ext uri="{FF2B5EF4-FFF2-40B4-BE49-F238E27FC236}">
                <a16:creationId xmlns:a16="http://schemas.microsoft.com/office/drawing/2014/main" id="{24F6F25B-682C-39F2-C32D-FDB0C5C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95" y="-413424"/>
            <a:ext cx="5568005" cy="434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1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309</Words>
  <Application>Microsoft Macintosh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PowerPoint Presentation</vt:lpstr>
      <vt:lpstr>Motivation:</vt:lpstr>
      <vt:lpstr>Model:</vt:lpstr>
      <vt:lpstr>Code</vt:lpstr>
      <vt:lpstr>PowerPoint Presentation</vt:lpstr>
      <vt:lpstr>Results:</vt:lpstr>
      <vt:lpstr> </vt:lpstr>
      <vt:lpstr>PowerPoint Presentation</vt:lpstr>
      <vt:lpstr>Physical analogues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Gavin Lucsik</dc:creator>
  <cp:lastModifiedBy>Gavin Lucsik</cp:lastModifiedBy>
  <cp:revision>12</cp:revision>
  <dcterms:created xsi:type="dcterms:W3CDTF">2025-12-16T00:49:36Z</dcterms:created>
  <dcterms:modified xsi:type="dcterms:W3CDTF">2025-12-16T17:27:12Z</dcterms:modified>
</cp:coreProperties>
</file>